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8"/>
  </p:notesMasterIdLst>
  <p:handoutMasterIdLst>
    <p:handoutMasterId r:id="rId19"/>
  </p:handoutMasterIdLst>
  <p:sldIdLst>
    <p:sldId id="267" r:id="rId5"/>
    <p:sldId id="256" r:id="rId6"/>
    <p:sldId id="257" r:id="rId7"/>
    <p:sldId id="258" r:id="rId8"/>
    <p:sldId id="259" r:id="rId9"/>
    <p:sldId id="268" r:id="rId10"/>
    <p:sldId id="261" r:id="rId11"/>
    <p:sldId id="262" r:id="rId12"/>
    <p:sldId id="263" r:id="rId13"/>
    <p:sldId id="264" r:id="rId14"/>
    <p:sldId id="269" r:id="rId15"/>
    <p:sldId id="265" r:id="rId16"/>
    <p:sldId id="266" r:id="rId17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t van Uden" initials="BvU" lastIdx="4" clrIdx="0">
    <p:extLst>
      <p:ext uri="{19B8F6BF-5375-455C-9EA6-DF929625EA0E}">
        <p15:presenceInfo xmlns:p15="http://schemas.microsoft.com/office/powerpoint/2012/main" userId="S-1-5-21-2254480135-347374385-104533418-815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976F86-6729-4A5B-B97B-402FDDEE58D3}" v="1" dt="2021-03-02T11:42:53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9562" autoAdjust="0"/>
  </p:normalViewPr>
  <p:slideViewPr>
    <p:cSldViewPr snapToGrid="0">
      <p:cViewPr varScale="1">
        <p:scale>
          <a:sx n="68" d="100"/>
          <a:sy n="68" d="100"/>
        </p:scale>
        <p:origin x="12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7c446670-7459-44eb-8c93-60d80c060528" providerId="ADAL" clId="{CE976F86-6729-4A5B-B97B-402FDDEE58D3}"/>
    <pc:docChg chg="addSld modSld">
      <pc:chgData name="Thomas Noordeloos" userId="7c446670-7459-44eb-8c93-60d80c060528" providerId="ADAL" clId="{CE976F86-6729-4A5B-B97B-402FDDEE58D3}" dt="2021-03-02T11:43:03.858" v="4" actId="1076"/>
      <pc:docMkLst>
        <pc:docMk/>
      </pc:docMkLst>
      <pc:sldChg chg="addSp delSp modSp add mod">
        <pc:chgData name="Thomas Noordeloos" userId="7c446670-7459-44eb-8c93-60d80c060528" providerId="ADAL" clId="{CE976F86-6729-4A5B-B97B-402FDDEE58D3}" dt="2021-03-02T11:43:03.858" v="4" actId="1076"/>
        <pc:sldMkLst>
          <pc:docMk/>
          <pc:sldMk cId="3535001127" sldId="269"/>
        </pc:sldMkLst>
        <pc:picChg chg="del">
          <ac:chgData name="Thomas Noordeloos" userId="7c446670-7459-44eb-8c93-60d80c060528" providerId="ADAL" clId="{CE976F86-6729-4A5B-B97B-402FDDEE58D3}" dt="2021-03-02T11:42:53.627" v="1" actId="478"/>
          <ac:picMkLst>
            <pc:docMk/>
            <pc:sldMk cId="3535001127" sldId="269"/>
            <ac:picMk id="4" creationId="{00000000-0000-0000-0000-000000000000}"/>
          </ac:picMkLst>
        </pc:picChg>
        <pc:picChg chg="add mod">
          <ac:chgData name="Thomas Noordeloos" userId="7c446670-7459-44eb-8c93-60d80c060528" providerId="ADAL" clId="{CE976F86-6729-4A5B-B97B-402FDDEE58D3}" dt="2021-03-02T11:43:03.858" v="4" actId="1076"/>
          <ac:picMkLst>
            <pc:docMk/>
            <pc:sldMk cId="3535001127" sldId="269"/>
            <ac:picMk id="5" creationId="{44A395DF-3BF4-49B7-BFC8-7CB52B2204CD}"/>
          </ac:picMkLst>
        </pc:picChg>
        <pc:picChg chg="del">
          <ac:chgData name="Thomas Noordeloos" userId="7c446670-7459-44eb-8c93-60d80c060528" providerId="ADAL" clId="{CE976F86-6729-4A5B-B97B-402FDDEE58D3}" dt="2021-03-02T11:42:53.627" v="1" actId="478"/>
          <ac:picMkLst>
            <pc:docMk/>
            <pc:sldMk cId="3535001127" sldId="269"/>
            <ac:picMk id="2050" creationId="{24F0AC78-19EE-4189-8F8F-C36F5B3F728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2-3-2021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4F53E-ECE9-47D1-9D7D-18ADEAC97157}" type="datetimeFigureOut">
              <a:rPr lang="nl-NL" smtClean="0"/>
              <a:t>1-3-2021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509E2-0004-4A0B-ADD6-8BC4CAC4F036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5821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 dirty="0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ouw.nl/home/wat-is-belangrijker-veiligheid-of-privacy-~ab934d2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zxmjbL-i4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Io-V0beaB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lvAtnzIV-4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A218FED7-AB46-4296-A2AB-73E4BDC03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Stad van de toekomst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910A9D3-44B0-412E-9D51-FA1C2DD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18191" y="1051280"/>
            <a:ext cx="3111908" cy="2032801"/>
          </a:xfrm>
        </p:spPr>
        <p:txBody>
          <a:bodyPr/>
          <a:lstStyle/>
          <a:p>
            <a:pPr marL="0" indent="0">
              <a:buNone/>
            </a:pPr>
            <a:r>
              <a:rPr lang="nl-NL" sz="1400" b="1" dirty="0"/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Maatschappelijke uitdagingen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b="1" dirty="0"/>
              <a:t> Vierde industriële revolutie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Robotisering en AI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DESTEP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 err="1">
                <a:solidFill>
                  <a:schemeClr val="bg1">
                    <a:lumMod val="85000"/>
                  </a:schemeClr>
                </a:solidFill>
              </a:rPr>
              <a:t>Better</a:t>
            </a: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Life Index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Duurzame stedelijke ontwikkeling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 err="1">
                <a:solidFill>
                  <a:schemeClr val="bg1">
                    <a:lumMod val="85000"/>
                  </a:schemeClr>
                </a:solidFill>
              </a:rPr>
              <a:t>SDG’s</a:t>
            </a: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Samenwerken</a:t>
            </a:r>
          </a:p>
          <a:p>
            <a:pPr>
              <a:buFont typeface="Wingdings" panose="05000000000000000000" pitchFamily="2" charset="2"/>
              <a:buChar char="q"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nl-NL" sz="1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B5E90D55-298E-4509-878D-C4E228CD5F8E}"/>
              </a:ext>
            </a:extLst>
          </p:cNvPr>
          <p:cNvSpPr txBox="1">
            <a:spLocks/>
          </p:cNvSpPr>
          <p:nvPr/>
        </p:nvSpPr>
        <p:spPr bwMode="auto">
          <a:xfrm>
            <a:off x="1576004" y="1681094"/>
            <a:ext cx="5971503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2000" b="1" dirty="0"/>
              <a:t>Begrippen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Big data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Algemene verordening gegevensbescherming (AVG)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/>
              <a:t>Autoriteit Persoonsgegevens (AP)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sz="2000" dirty="0"/>
          </a:p>
          <a:p>
            <a:pPr>
              <a:buFont typeface="Wingdings" panose="05000000000000000000" pitchFamily="2" charset="2"/>
              <a:buChar char="§"/>
            </a:pPr>
            <a:endParaRPr lang="nl-NL" sz="2000" b="1" dirty="0"/>
          </a:p>
        </p:txBody>
      </p:sp>
      <p:sp>
        <p:nvSpPr>
          <p:cNvPr id="12" name="Tijdelijke aanduiding voor inhoud 5">
            <a:extLst>
              <a:ext uri="{FF2B5EF4-FFF2-40B4-BE49-F238E27FC236}">
                <a16:creationId xmlns:a16="http://schemas.microsoft.com/office/drawing/2014/main" id="{2D05C487-7FDA-4DD4-A64C-272352214795}"/>
              </a:ext>
            </a:extLst>
          </p:cNvPr>
          <p:cNvSpPr txBox="1">
            <a:spLocks/>
          </p:cNvSpPr>
          <p:nvPr/>
        </p:nvSpPr>
        <p:spPr bwMode="auto">
          <a:xfrm>
            <a:off x="603309" y="5736482"/>
            <a:ext cx="11241946" cy="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nl-NL" sz="1400" dirty="0"/>
          </a:p>
        </p:txBody>
      </p:sp>
      <p:graphicFrame>
        <p:nvGraphicFramePr>
          <p:cNvPr id="13" name="Tabel 13">
            <a:extLst>
              <a:ext uri="{FF2B5EF4-FFF2-40B4-BE49-F238E27FC236}">
                <a16:creationId xmlns:a16="http://schemas.microsoft.com/office/drawing/2014/main" id="{BBD81BF5-9E86-4852-B783-21B8761DB99C}"/>
              </a:ext>
            </a:extLst>
          </p:cNvPr>
          <p:cNvGraphicFramePr>
            <a:graphicFrameLocks noGrp="1"/>
          </p:cNvGraphicFramePr>
          <p:nvPr/>
        </p:nvGraphicFramePr>
        <p:xfrm>
          <a:off x="2157193" y="5714290"/>
          <a:ext cx="8522645" cy="37084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68148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225488491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68148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55364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41280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80817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Vakantie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Week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Week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15" name="Afbeelding 14">
            <a:extLst>
              <a:ext uri="{FF2B5EF4-FFF2-40B4-BE49-F238E27FC236}">
                <a16:creationId xmlns:a16="http://schemas.microsoft.com/office/drawing/2014/main" id="{3C8AD9AC-786C-41FA-8D3C-1F579EA9185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570005"/>
            <a:ext cx="836782" cy="709602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5AF66FF2-65B5-4E75-80FB-1AD095EE089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554664" y="1704466"/>
            <a:ext cx="836782" cy="701959"/>
          </a:xfrm>
          <a:prstGeom prst="rect">
            <a:avLst/>
          </a:prstGeom>
        </p:spPr>
      </p:pic>
      <p:sp>
        <p:nvSpPr>
          <p:cNvPr id="18" name="Tijdelijke aanduiding voor inhoud 5">
            <a:extLst>
              <a:ext uri="{FF2B5EF4-FFF2-40B4-BE49-F238E27FC236}">
                <a16:creationId xmlns:a16="http://schemas.microsoft.com/office/drawing/2014/main" id="{D8729D5A-9FCE-424A-BA8D-CF5994EDB1B6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400" b="1" dirty="0"/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400" dirty="0"/>
              <a:t> Visiedocument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400" dirty="0">
                <a:solidFill>
                  <a:schemeClr val="bg1">
                    <a:lumMod val="85000"/>
                  </a:schemeClr>
                </a:solidFill>
              </a:rPr>
              <a:t> Reflectiegesprek</a:t>
            </a:r>
          </a:p>
        </p:txBody>
      </p:sp>
      <p:pic>
        <p:nvPicPr>
          <p:cNvPr id="20" name="Afbeelding 19">
            <a:extLst>
              <a:ext uri="{FF2B5EF4-FFF2-40B4-BE49-F238E27FC236}">
                <a16:creationId xmlns:a16="http://schemas.microsoft.com/office/drawing/2014/main" id="{72ADD984-4BEC-4118-974C-4F5B62A337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45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Autoriteit Persoonsgegevens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90688"/>
            <a:ext cx="4968613" cy="4151626"/>
          </a:xfrm>
          <a:prstGeom prst="rect">
            <a:avLst/>
          </a:prstGeom>
        </p:spPr>
      </p:pic>
      <p:pic>
        <p:nvPicPr>
          <p:cNvPr id="2050" name="Picture 2" descr="Klacht melden bij de AP | Autoriteit Persoonsgegevens">
            <a:extLst>
              <a:ext uri="{FF2B5EF4-FFF2-40B4-BE49-F238E27FC236}">
                <a16:creationId xmlns:a16="http://schemas.microsoft.com/office/drawing/2014/main" id="{24F0AC78-19EE-4189-8F8F-C36F5B3F7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39" y="2597565"/>
            <a:ext cx="5291691" cy="1662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249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Autoriteit Persoonsgegevens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4A395DF-3BF4-49B7-BFC8-7CB52B2204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112" y="1419755"/>
            <a:ext cx="4479974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001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Privacy: Helicon MBO Tilburg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52981B8-507E-494B-BB24-23DBF0D125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6928"/>
          <a:stretch/>
        </p:blipFill>
        <p:spPr>
          <a:xfrm>
            <a:off x="1332660" y="1838724"/>
            <a:ext cx="9526679" cy="390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577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Artikel: Wat is belangrijker? Privacy of veiligheid?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Lees het volgende artikel: </a:t>
            </a:r>
            <a:r>
              <a:rPr lang="nl-NL" dirty="0">
                <a:hlinkClick r:id="rId2"/>
              </a:rPr>
              <a:t>https://www.trouw.nl/home/wat-is-belangrijker-veiligheid-of-privacy-~ab934d2d/</a:t>
            </a:r>
            <a:endParaRPr lang="nl-NL" dirty="0"/>
          </a:p>
          <a:p>
            <a:endParaRPr lang="nl-NL" dirty="0"/>
          </a:p>
          <a:p>
            <a:pPr marL="514350" indent="-514350">
              <a:buAutoNum type="arabicPeriod"/>
            </a:pPr>
            <a:r>
              <a:rPr lang="nl-NL" dirty="0"/>
              <a:t>Wat is naar jouw mening belangrijker? Privacy of veiligheid? Licht je antwoord toe.</a:t>
            </a:r>
          </a:p>
          <a:p>
            <a:pPr marL="514350" indent="-514350">
              <a:buAutoNum type="arabicPeriod"/>
            </a:pPr>
            <a:r>
              <a:rPr lang="nl-NL" dirty="0"/>
              <a:t>Is het juist om privacy of veiligheid tegenover elkaar te zetten? Waarom wel of waarom niet? (gebruik een bron om je antwoord te rechtvaardigen)</a:t>
            </a:r>
          </a:p>
        </p:txBody>
      </p:sp>
    </p:spTree>
    <p:extLst>
      <p:ext uri="{BB962C8B-B14F-4D97-AF65-F5344CB8AC3E}">
        <p14:creationId xmlns:p14="http://schemas.microsoft.com/office/powerpoint/2010/main" val="422592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1019081"/>
          </a:xfrm>
        </p:spPr>
        <p:txBody>
          <a:bodyPr anchor="t"/>
          <a:lstStyle/>
          <a:p>
            <a:r>
              <a:rPr lang="nl-NL" sz="4400" b="1" dirty="0"/>
              <a:t>Stad van de toekomst</a:t>
            </a:r>
            <a:br>
              <a:rPr lang="nl-NL" sz="4400" b="1" dirty="0"/>
            </a:br>
            <a:r>
              <a:rPr lang="nl-NL" sz="4400" b="1" i="1" dirty="0"/>
              <a:t>Big data: Privacy</a:t>
            </a:r>
            <a:endParaRPr lang="nl-NL" sz="4400" b="1" dirty="0"/>
          </a:p>
        </p:txBody>
      </p:sp>
      <p:pic>
        <p:nvPicPr>
          <p:cNvPr id="5" name="Picture 4" descr="Afbeeldingsresultaat voor stad van de toekom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975" y="1761190"/>
            <a:ext cx="6216049" cy="3805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het einde van deze les: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Kan je uitleggen wat je onder privacy verstaat</a:t>
            </a:r>
          </a:p>
          <a:p>
            <a:r>
              <a:rPr lang="nl-NL" dirty="0"/>
              <a:t>Kan je uitleggen wat Big data is</a:t>
            </a:r>
          </a:p>
          <a:p>
            <a:r>
              <a:rPr lang="nl-NL" dirty="0"/>
              <a:t>Kan je toelichten wat de gevaren en kansen zijn op het gebied van privacy in jouw toekomst</a:t>
            </a:r>
          </a:p>
        </p:txBody>
      </p:sp>
    </p:spTree>
    <p:extLst>
      <p:ext uri="{BB962C8B-B14F-4D97-AF65-F5344CB8AC3E}">
        <p14:creationId xmlns:p14="http://schemas.microsoft.com/office/powerpoint/2010/main" val="2524397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57650" y="-301625"/>
            <a:ext cx="10515600" cy="1325563"/>
          </a:xfrm>
        </p:spPr>
        <p:txBody>
          <a:bodyPr/>
          <a:lstStyle/>
          <a:p>
            <a:r>
              <a:rPr lang="nl-NL" b="1" dirty="0" err="1"/>
              <a:t>What</a:t>
            </a:r>
            <a:r>
              <a:rPr lang="nl-NL" b="1" dirty="0"/>
              <a:t> is Big data?</a:t>
            </a:r>
          </a:p>
        </p:txBody>
      </p:sp>
      <p:pic>
        <p:nvPicPr>
          <p:cNvPr id="4" name="TzxmjbL-i4Y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19250" y="676275"/>
            <a:ext cx="9658350" cy="543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191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6835" y="420304"/>
            <a:ext cx="11208626" cy="1325563"/>
          </a:xfrm>
        </p:spPr>
        <p:txBody>
          <a:bodyPr/>
          <a:lstStyle/>
          <a:p>
            <a:pPr algn="ctr"/>
            <a:br>
              <a:rPr lang="en-US" sz="3600" dirty="0"/>
            </a:br>
            <a:r>
              <a:rPr lang="en-US" sz="3600" b="1" dirty="0"/>
              <a:t>The Future of Your Personal Data - Privacy vs Monetization</a:t>
            </a:r>
            <a:br>
              <a:rPr lang="en-US" sz="3600" dirty="0"/>
            </a:br>
            <a:endParaRPr lang="nl-NL" sz="3600" dirty="0"/>
          </a:p>
        </p:txBody>
      </p:sp>
      <p:pic>
        <p:nvPicPr>
          <p:cNvPr id="4" name="JIo-V0beaBw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85811" y="1745867"/>
            <a:ext cx="7710673" cy="433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711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6835" y="420304"/>
            <a:ext cx="11208626" cy="1325563"/>
          </a:xfrm>
        </p:spPr>
        <p:txBody>
          <a:bodyPr/>
          <a:lstStyle/>
          <a:p>
            <a:pPr algn="ctr"/>
            <a:br>
              <a:rPr lang="en-US" sz="3600" dirty="0"/>
            </a:br>
            <a:r>
              <a:rPr lang="en-US" sz="3600" b="1" dirty="0"/>
              <a:t>The Future of Your Personal Data - Privacy vs Monetization</a:t>
            </a:r>
            <a:br>
              <a:rPr lang="en-US" sz="3600" dirty="0"/>
            </a:br>
            <a:endParaRPr lang="nl-NL" sz="3600" dirty="0"/>
          </a:p>
        </p:txBody>
      </p:sp>
      <p:pic>
        <p:nvPicPr>
          <p:cNvPr id="1026" name="Picture 2" descr="Internet Basics Vol.1: if you're not paying, you're the product. |  t3hwin.com">
            <a:extLst>
              <a:ext uri="{FF2B5EF4-FFF2-40B4-BE49-F238E27FC236}">
                <a16:creationId xmlns:a16="http://schemas.microsoft.com/office/drawing/2014/main" id="{032B280D-BEE7-4F7B-8AF7-0CA2BE5F50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8" t="1487" r="10608" b="9205"/>
          <a:stretch/>
        </p:blipFill>
        <p:spPr bwMode="auto">
          <a:xfrm>
            <a:off x="1562987" y="1870641"/>
            <a:ext cx="2856214" cy="392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You're Not Just The Product, You're The Ads (And Your Friends Should Thank  You) | TechCrunch">
            <a:extLst>
              <a:ext uri="{FF2B5EF4-FFF2-40B4-BE49-F238E27FC236}">
                <a16:creationId xmlns:a16="http://schemas.microsoft.com/office/drawing/2014/main" id="{1027782E-A119-440D-B207-A35272A30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1148" y="2423558"/>
            <a:ext cx="386715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332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Jullie privacy - test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Pak je telefoon en ga naar instellingen, open de Locatievoorzieningen</a:t>
            </a:r>
          </a:p>
          <a:p>
            <a:endParaRPr lang="nl-NL" dirty="0"/>
          </a:p>
          <a:p>
            <a:r>
              <a:rPr lang="nl-NL" dirty="0"/>
              <a:t>Wat valt je op aan de apps die je toegang geeft tot jouw locatie?</a:t>
            </a:r>
          </a:p>
        </p:txBody>
      </p:sp>
      <p:pic>
        <p:nvPicPr>
          <p:cNvPr id="1026" name="Picture 2" descr="Afbeeldingsresultaat voor locatie instellingen ipho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075" y="3338513"/>
            <a:ext cx="283845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159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Huidige privacywetgeving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AVG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	Sinds 25 mei 2018</a:t>
            </a:r>
            <a:br>
              <a:rPr lang="nl-NL" dirty="0"/>
            </a:br>
            <a:r>
              <a:rPr lang="nl-NL" dirty="0"/>
              <a:t>	Algemene Verordening Gegevensbescherming (EU)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i="1" dirty="0"/>
              <a:t>General Data </a:t>
            </a:r>
            <a:r>
              <a:rPr lang="nl-NL" i="1" dirty="0" err="1"/>
              <a:t>Protection</a:t>
            </a:r>
            <a:r>
              <a:rPr lang="nl-NL" i="1" dirty="0"/>
              <a:t> </a:t>
            </a:r>
            <a:r>
              <a:rPr lang="nl-NL" i="1" dirty="0" err="1"/>
              <a:t>Regulation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42702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Algemene verordening gegevensbescherming (AVG)</a:t>
            </a:r>
          </a:p>
        </p:txBody>
      </p:sp>
      <p:pic>
        <p:nvPicPr>
          <p:cNvPr id="4" name="Onlinemedia 3" title="Dit verandert er door de nieuwe privacywet, de AVG">
            <a:hlinkClick r:id="" action="ppaction://media"/>
            <a:extLst>
              <a:ext uri="{FF2B5EF4-FFF2-40B4-BE49-F238E27FC236}">
                <a16:creationId xmlns:a16="http://schemas.microsoft.com/office/drawing/2014/main" id="{FB1E513C-DE80-4666-B696-0A0D85B2688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5748" y="1601511"/>
            <a:ext cx="7740503" cy="437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8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8829E3-3911-409B-B7AF-BB6F11CD7F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DD0FBC-C7B5-4051-BB28-E745B6BCE8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77AA22-F0B6-4156-A0C1-681E20F9B1C7}">
  <ds:schemaRefs>
    <ds:schemaRef ds:uri="http://schemas.openxmlformats.org/package/2006/metadata/core-properties"/>
    <ds:schemaRef ds:uri="http://www.w3.org/XML/1998/namespace"/>
    <ds:schemaRef ds:uri="34354c1b-6b8c-435b-ad50-990538c19557"/>
    <ds:schemaRef ds:uri="http://purl.org/dc/terms/"/>
    <ds:schemaRef ds:uri="http://schemas.microsoft.com/office/infopath/2007/PartnerControls"/>
    <ds:schemaRef ds:uri="http://schemas.microsoft.com/office/2006/documentManagement/types"/>
    <ds:schemaRef ds:uri="47a28104-336f-447d-946e-e305ac2bcd47"/>
    <ds:schemaRef ds:uri="http://schemas.microsoft.com/office/2006/metadata/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5607</TotalTime>
  <Words>285</Words>
  <Application>Microsoft Office PowerPoint</Application>
  <PresentationFormat>Breedbeeld</PresentationFormat>
  <Paragraphs>55</Paragraphs>
  <Slides>13</Slides>
  <Notes>0</Notes>
  <HiddenSlides>0</HiddenSlides>
  <MMClips>3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Thema1</vt:lpstr>
      <vt:lpstr>Stad van de toekomst</vt:lpstr>
      <vt:lpstr>Stad van de toekomst Big data: Privacy</vt:lpstr>
      <vt:lpstr>Aan het einde van deze les:</vt:lpstr>
      <vt:lpstr>What is Big data?</vt:lpstr>
      <vt:lpstr> The Future of Your Personal Data - Privacy vs Monetization </vt:lpstr>
      <vt:lpstr> The Future of Your Personal Data - Privacy vs Monetization </vt:lpstr>
      <vt:lpstr>Jullie privacy - test</vt:lpstr>
      <vt:lpstr>Huidige privacywetgeving</vt:lpstr>
      <vt:lpstr>Algemene verordening gegevensbescherming (AVG)</vt:lpstr>
      <vt:lpstr>Autoriteit Persoonsgegevens</vt:lpstr>
      <vt:lpstr>Autoriteit Persoonsgegevens</vt:lpstr>
      <vt:lpstr>Privacy: Helicon MBO Tilburg</vt:lpstr>
      <vt:lpstr>Artikel: Wat is belangrijker? Privacy of veiligheid?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78</cp:revision>
  <dcterms:created xsi:type="dcterms:W3CDTF">2017-09-05T13:31:36Z</dcterms:created>
  <dcterms:modified xsi:type="dcterms:W3CDTF">2021-03-02T11:43:19Z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